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</p:sldIdLst>
  <p:sldSz cx="13004800" cy="9753600"/>
  <p:notesSz cx="6797675" cy="9926638"/>
  <p:defaultTextStyle>
    <a:lvl1pPr algn="ctr" defTabSz="584200">
      <a:defRPr sz="3600">
        <a:solidFill>
          <a:srgbClr val="3E231A"/>
        </a:solidFill>
        <a:latin typeface="+mn-lt"/>
        <a:ea typeface="+mn-ea"/>
        <a:cs typeface="+mn-cs"/>
        <a:sym typeface="Papyrus"/>
      </a:defRPr>
    </a:lvl1pPr>
    <a:lvl2pPr indent="228600" algn="ctr" defTabSz="584200">
      <a:defRPr sz="3600">
        <a:solidFill>
          <a:srgbClr val="3E231A"/>
        </a:solidFill>
        <a:latin typeface="+mn-lt"/>
        <a:ea typeface="+mn-ea"/>
        <a:cs typeface="+mn-cs"/>
        <a:sym typeface="Papyrus"/>
      </a:defRPr>
    </a:lvl2pPr>
    <a:lvl3pPr indent="457200" algn="ctr" defTabSz="584200">
      <a:defRPr sz="3600">
        <a:solidFill>
          <a:srgbClr val="3E231A"/>
        </a:solidFill>
        <a:latin typeface="+mn-lt"/>
        <a:ea typeface="+mn-ea"/>
        <a:cs typeface="+mn-cs"/>
        <a:sym typeface="Papyrus"/>
      </a:defRPr>
    </a:lvl3pPr>
    <a:lvl4pPr indent="685800" algn="ctr" defTabSz="584200">
      <a:defRPr sz="3600">
        <a:solidFill>
          <a:srgbClr val="3E231A"/>
        </a:solidFill>
        <a:latin typeface="+mn-lt"/>
        <a:ea typeface="+mn-ea"/>
        <a:cs typeface="+mn-cs"/>
        <a:sym typeface="Papyrus"/>
      </a:defRPr>
    </a:lvl4pPr>
    <a:lvl5pPr indent="914400" algn="ctr" defTabSz="584200">
      <a:defRPr sz="3600">
        <a:solidFill>
          <a:srgbClr val="3E231A"/>
        </a:solidFill>
        <a:latin typeface="+mn-lt"/>
        <a:ea typeface="+mn-ea"/>
        <a:cs typeface="+mn-cs"/>
        <a:sym typeface="Papyrus"/>
      </a:defRPr>
    </a:lvl5pPr>
    <a:lvl6pPr indent="1143000" algn="ctr" defTabSz="584200">
      <a:defRPr sz="3600">
        <a:solidFill>
          <a:srgbClr val="3E231A"/>
        </a:solidFill>
        <a:latin typeface="+mn-lt"/>
        <a:ea typeface="+mn-ea"/>
        <a:cs typeface="+mn-cs"/>
        <a:sym typeface="Papyrus"/>
      </a:defRPr>
    </a:lvl6pPr>
    <a:lvl7pPr indent="1371600" algn="ctr" defTabSz="584200">
      <a:defRPr sz="3600">
        <a:solidFill>
          <a:srgbClr val="3E231A"/>
        </a:solidFill>
        <a:latin typeface="+mn-lt"/>
        <a:ea typeface="+mn-ea"/>
        <a:cs typeface="+mn-cs"/>
        <a:sym typeface="Papyrus"/>
      </a:defRPr>
    </a:lvl7pPr>
    <a:lvl8pPr indent="1600200" algn="ctr" defTabSz="584200">
      <a:defRPr sz="3600">
        <a:solidFill>
          <a:srgbClr val="3E231A"/>
        </a:solidFill>
        <a:latin typeface="+mn-lt"/>
        <a:ea typeface="+mn-ea"/>
        <a:cs typeface="+mn-cs"/>
        <a:sym typeface="Papyrus"/>
      </a:defRPr>
    </a:lvl8pPr>
    <a:lvl9pPr indent="1828800" algn="ctr" defTabSz="584200">
      <a:defRPr sz="3600">
        <a:solidFill>
          <a:srgbClr val="3E231A"/>
        </a:solidFill>
        <a:latin typeface="+mn-lt"/>
        <a:ea typeface="+mn-ea"/>
        <a:cs typeface="+mn-cs"/>
        <a:sym typeface="Papyru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2300"/>
    <a:srgbClr val="0000FF"/>
    <a:srgbClr val="DBC9B3"/>
    <a:srgbClr val="663300"/>
    <a:srgbClr val="3E231A"/>
    <a:srgbClr val="5C43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EBD2">
              <a:alpha val="48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254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lastRow>
    <a:fir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254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9BA7B4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8B9E">
              <a:alpha val="9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8B9E">
              <a:alpha val="90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1A596">
              <a:alpha val="20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D231A"/>
              </a:solidFill>
              <a:prstDash val="solid"/>
              <a:miter lim="400000"/>
            </a:ln>
          </a:left>
          <a:right>
            <a:ln w="12700" cap="flat">
              <a:solidFill>
                <a:srgbClr val="3D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CA581">
              <a:alpha val="50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56333">
              <a:alpha val="75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19B68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C09B6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45C39">
              <a:alpha val="8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77A48">
              <a:alpha val="81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3E29">
              <a:alpha val="85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solidFill>
                <a:srgbClr val="828D8E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828D8E"/>
              </a:solidFill>
              <a:prstDash val="solid"/>
              <a:miter lim="400000"/>
            </a:ln>
          </a:left>
          <a:right>
            <a:ln w="12700" cap="flat">
              <a:solidFill>
                <a:srgbClr val="828D8E"/>
              </a:solidFill>
              <a:prstDash val="solid"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solidFill>
                <a:srgbClr val="828D8E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DFD8">
              <a:alpha val="61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DFD8">
              <a:alpha val="61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D5E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6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9C02F7-8698-4CA1-A15F-E7B421267D6D}" type="datetimeFigureOut">
              <a:rPr lang="zh-TW" altLang="en-US" smtClean="0"/>
              <a:t>2017/12/13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8BEEC-7A93-451B-8459-4F9FF91CED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6967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06358" y="4715154"/>
            <a:ext cx="4984962" cy="44669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27940346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與副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89100"/>
            <a:ext cx="10464800" cy="34671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3E231A"/>
                </a:solidFill>
              </a:rPr>
              <a:t>標題文字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181600"/>
            <a:ext cx="10464800" cy="146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228600" algn="ctr">
              <a:spcBef>
                <a:spcPts val="0"/>
              </a:spcBef>
              <a:buSzTx/>
              <a:buNone/>
              <a:defRPr sz="3600"/>
            </a:lvl2pPr>
            <a:lvl3pPr marL="0" indent="457200" algn="ctr">
              <a:spcBef>
                <a:spcPts val="0"/>
              </a:spcBef>
              <a:buSzTx/>
              <a:buNone/>
              <a:defRPr sz="3600"/>
            </a:lvl3pPr>
            <a:lvl4pPr marL="0" indent="685800" algn="ctr">
              <a:spcBef>
                <a:spcPts val="0"/>
              </a:spcBef>
              <a:buSzTx/>
              <a:buNone/>
              <a:defRPr sz="3600"/>
            </a:lvl4pPr>
            <a:lvl5pPr marL="0" indent="914400" algn="ctr">
              <a:spcBef>
                <a:spcPts val="0"/>
              </a:spcBef>
              <a:buSzTx/>
              <a:buNone/>
              <a:defRPr sz="36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名言語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680200"/>
            <a:ext cx="10464800" cy="1270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3E231A"/>
                </a:solidFill>
              </a:rPr>
              <a:t>標題文字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7835900"/>
            <a:ext cx="10464800" cy="1460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228600" algn="ctr">
              <a:spcBef>
                <a:spcPts val="0"/>
              </a:spcBef>
              <a:buSzTx/>
              <a:buNone/>
              <a:defRPr sz="3600"/>
            </a:lvl2pPr>
            <a:lvl3pPr marL="0" indent="457200" algn="ctr">
              <a:spcBef>
                <a:spcPts val="0"/>
              </a:spcBef>
              <a:buSzTx/>
              <a:buNone/>
              <a:defRPr sz="3600"/>
            </a:lvl3pPr>
            <a:lvl4pPr marL="0" indent="685800" algn="ctr">
              <a:spcBef>
                <a:spcPts val="0"/>
              </a:spcBef>
              <a:buSzTx/>
              <a:buNone/>
              <a:defRPr sz="3600"/>
            </a:lvl4pPr>
            <a:lvl5pPr marL="0" indent="914400" algn="ctr">
              <a:spcBef>
                <a:spcPts val="0"/>
              </a:spcBef>
              <a:buSzTx/>
              <a:buNone/>
              <a:defRPr sz="36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 - 中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89300"/>
            <a:ext cx="10464800" cy="3175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3E231A"/>
                </a:solidFill>
              </a:rPr>
              <a:t>標題文字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直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65200" y="1397000"/>
            <a:ext cx="5600700" cy="4038600"/>
          </a:xfrm>
          <a:prstGeom prst="rect">
            <a:avLst/>
          </a:prstGeom>
        </p:spPr>
        <p:txBody>
          <a:bodyPr anchor="b"/>
          <a:lstStyle>
            <a:lvl1pPr>
              <a:defRPr sz="6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6800">
                <a:solidFill>
                  <a:srgbClr val="3E231A"/>
                </a:solidFill>
              </a:rPr>
              <a:t>標題文字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65200" y="5448300"/>
            <a:ext cx="5600700" cy="293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228600" algn="ctr">
              <a:spcBef>
                <a:spcPts val="0"/>
              </a:spcBef>
              <a:buSzTx/>
              <a:buNone/>
              <a:defRPr sz="3600"/>
            </a:lvl2pPr>
            <a:lvl3pPr marL="0" indent="457200" algn="ctr">
              <a:spcBef>
                <a:spcPts val="0"/>
              </a:spcBef>
              <a:buSzTx/>
              <a:buNone/>
              <a:defRPr sz="3600"/>
            </a:lvl3pPr>
            <a:lvl4pPr marL="0" indent="685800" algn="ctr">
              <a:spcBef>
                <a:spcPts val="0"/>
              </a:spcBef>
              <a:buSzTx/>
              <a:buNone/>
              <a:defRPr sz="3600"/>
            </a:lvl4pPr>
            <a:lvl5pPr marL="0" indent="914400" algn="ctr">
              <a:spcBef>
                <a:spcPts val="0"/>
              </a:spcBef>
              <a:buSzTx/>
              <a:buNone/>
              <a:defRPr sz="36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3E231A"/>
                </a:solidFill>
              </a:rPr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3E231A"/>
                </a:solidFill>
              </a:rPr>
              <a:t>標題文字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3E231A"/>
                </a:solidFill>
              </a:rPr>
              <a:t>標題文字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標題、項目符號與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3E231A"/>
                </a:solidFill>
              </a:rPr>
              <a:t>標題文字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1270000" y="2819400"/>
            <a:ext cx="5016500" cy="5651500"/>
          </a:xfrm>
          <a:prstGeom prst="rect">
            <a:avLst/>
          </a:prstGeom>
        </p:spPr>
        <p:txBody>
          <a:bodyPr/>
          <a:lstStyle>
            <a:lvl1pPr marL="368300" indent="-368300">
              <a:spcBef>
                <a:spcPts val="2800"/>
              </a:spcBef>
              <a:buBlip>
                <a:blip r:embed="rId2"/>
              </a:buBlip>
              <a:defRPr sz="3000"/>
            </a:lvl1pPr>
            <a:lvl2pPr marL="736600" indent="-368300">
              <a:spcBef>
                <a:spcPts val="2800"/>
              </a:spcBef>
              <a:buBlip>
                <a:blip r:embed="rId2"/>
              </a:buBlip>
              <a:defRPr sz="3000"/>
            </a:lvl2pPr>
            <a:lvl3pPr marL="1104900" indent="-368300">
              <a:spcBef>
                <a:spcPts val="2800"/>
              </a:spcBef>
              <a:buBlip>
                <a:blip r:embed="rId2"/>
              </a:buBlip>
              <a:defRPr sz="3000"/>
            </a:lvl3pPr>
            <a:lvl4pPr marL="1473200" indent="-368300">
              <a:spcBef>
                <a:spcPts val="2800"/>
              </a:spcBef>
              <a:buBlip>
                <a:blip r:embed="rId2"/>
              </a:buBlip>
              <a:defRPr sz="3000"/>
            </a:lvl4pPr>
            <a:lvl5pPr marL="1841500" indent="-3683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3E231A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3E231A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3E231A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3E231A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000">
                <a:solidFill>
                  <a:srgbClr val="3E231A"/>
                </a:solidFill>
              </a:rPr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1270000" y="1168400"/>
            <a:ext cx="10464800" cy="74168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內文層級五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一頁三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635000"/>
            <a:ext cx="10464800" cy="210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3E231A"/>
                </a:solidFill>
              </a:rPr>
              <a:t>標題文字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2819400"/>
            <a:ext cx="10464800" cy="584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內文層級一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內文層級二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內文層級三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內文層級四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3E231A"/>
                </a:solidFill>
              </a:rPr>
              <a:t>內文層級五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7200">
          <a:solidFill>
            <a:srgbClr val="3E231A"/>
          </a:solidFill>
          <a:latin typeface="+mn-lt"/>
          <a:ea typeface="+mn-ea"/>
          <a:cs typeface="+mn-cs"/>
          <a:sym typeface="Papyrus"/>
        </a:defRPr>
      </a:lvl1pPr>
      <a:lvl2pPr indent="228600" algn="ctr" defTabSz="584200">
        <a:defRPr sz="7200">
          <a:solidFill>
            <a:srgbClr val="3E231A"/>
          </a:solidFill>
          <a:latin typeface="+mn-lt"/>
          <a:ea typeface="+mn-ea"/>
          <a:cs typeface="+mn-cs"/>
          <a:sym typeface="Papyrus"/>
        </a:defRPr>
      </a:lvl2pPr>
      <a:lvl3pPr indent="457200" algn="ctr" defTabSz="584200">
        <a:defRPr sz="7200">
          <a:solidFill>
            <a:srgbClr val="3E231A"/>
          </a:solidFill>
          <a:latin typeface="+mn-lt"/>
          <a:ea typeface="+mn-ea"/>
          <a:cs typeface="+mn-cs"/>
          <a:sym typeface="Papyrus"/>
        </a:defRPr>
      </a:lvl3pPr>
      <a:lvl4pPr indent="685800" algn="ctr" defTabSz="584200">
        <a:defRPr sz="7200">
          <a:solidFill>
            <a:srgbClr val="3E231A"/>
          </a:solidFill>
          <a:latin typeface="+mn-lt"/>
          <a:ea typeface="+mn-ea"/>
          <a:cs typeface="+mn-cs"/>
          <a:sym typeface="Papyrus"/>
        </a:defRPr>
      </a:lvl4pPr>
      <a:lvl5pPr indent="914400" algn="ctr" defTabSz="584200">
        <a:defRPr sz="7200">
          <a:solidFill>
            <a:srgbClr val="3E231A"/>
          </a:solidFill>
          <a:latin typeface="+mn-lt"/>
          <a:ea typeface="+mn-ea"/>
          <a:cs typeface="+mn-cs"/>
          <a:sym typeface="Papyrus"/>
        </a:defRPr>
      </a:lvl5pPr>
      <a:lvl6pPr indent="1143000" algn="ctr" defTabSz="584200">
        <a:defRPr sz="7200">
          <a:solidFill>
            <a:srgbClr val="3E231A"/>
          </a:solidFill>
          <a:latin typeface="+mn-lt"/>
          <a:ea typeface="+mn-ea"/>
          <a:cs typeface="+mn-cs"/>
          <a:sym typeface="Papyrus"/>
        </a:defRPr>
      </a:lvl6pPr>
      <a:lvl7pPr indent="1371600" algn="ctr" defTabSz="584200">
        <a:defRPr sz="7200">
          <a:solidFill>
            <a:srgbClr val="3E231A"/>
          </a:solidFill>
          <a:latin typeface="+mn-lt"/>
          <a:ea typeface="+mn-ea"/>
          <a:cs typeface="+mn-cs"/>
          <a:sym typeface="Papyrus"/>
        </a:defRPr>
      </a:lvl7pPr>
      <a:lvl8pPr indent="1600200" algn="ctr" defTabSz="584200">
        <a:defRPr sz="7200">
          <a:solidFill>
            <a:srgbClr val="3E231A"/>
          </a:solidFill>
          <a:latin typeface="+mn-lt"/>
          <a:ea typeface="+mn-ea"/>
          <a:cs typeface="+mn-cs"/>
          <a:sym typeface="Papyrus"/>
        </a:defRPr>
      </a:lvl8pPr>
      <a:lvl9pPr indent="1828800" algn="ctr" defTabSz="584200">
        <a:defRPr sz="7200">
          <a:solidFill>
            <a:srgbClr val="3E231A"/>
          </a:solidFill>
          <a:latin typeface="+mn-lt"/>
          <a:ea typeface="+mn-ea"/>
          <a:cs typeface="+mn-cs"/>
          <a:sym typeface="Papyrus"/>
        </a:defRPr>
      </a:lvl9pPr>
    </p:titleStyle>
    <p:bodyStyle>
      <a:lvl1pPr marL="469900" indent="-469900" defTabSz="584200">
        <a:spcBef>
          <a:spcPts val="3000"/>
        </a:spcBef>
        <a:buSzPct val="25000"/>
        <a:buBlip>
          <a:blip r:embed="rId15"/>
        </a:buBlip>
        <a:defRPr sz="3800">
          <a:solidFill>
            <a:srgbClr val="3E231A"/>
          </a:solidFill>
          <a:latin typeface="+mn-lt"/>
          <a:ea typeface="+mn-ea"/>
          <a:cs typeface="+mn-cs"/>
          <a:sym typeface="Papyrus"/>
        </a:defRPr>
      </a:lvl1pPr>
      <a:lvl2pPr marL="939800" indent="-469900" defTabSz="584200">
        <a:spcBef>
          <a:spcPts val="3000"/>
        </a:spcBef>
        <a:buSzPct val="25000"/>
        <a:buBlip>
          <a:blip r:embed="rId15"/>
        </a:buBlip>
        <a:defRPr sz="3800">
          <a:solidFill>
            <a:srgbClr val="3E231A"/>
          </a:solidFill>
          <a:latin typeface="+mn-lt"/>
          <a:ea typeface="+mn-ea"/>
          <a:cs typeface="+mn-cs"/>
          <a:sym typeface="Papyrus"/>
        </a:defRPr>
      </a:lvl2pPr>
      <a:lvl3pPr marL="1409700" indent="-469900" defTabSz="584200">
        <a:spcBef>
          <a:spcPts val="3000"/>
        </a:spcBef>
        <a:buSzPct val="25000"/>
        <a:buBlip>
          <a:blip r:embed="rId15"/>
        </a:buBlip>
        <a:defRPr sz="3800">
          <a:solidFill>
            <a:srgbClr val="3E231A"/>
          </a:solidFill>
          <a:latin typeface="+mn-lt"/>
          <a:ea typeface="+mn-ea"/>
          <a:cs typeface="+mn-cs"/>
          <a:sym typeface="Papyrus"/>
        </a:defRPr>
      </a:lvl3pPr>
      <a:lvl4pPr marL="1879600" indent="-469900" defTabSz="584200">
        <a:spcBef>
          <a:spcPts val="3000"/>
        </a:spcBef>
        <a:buSzPct val="25000"/>
        <a:buBlip>
          <a:blip r:embed="rId15"/>
        </a:buBlip>
        <a:defRPr sz="3800">
          <a:solidFill>
            <a:srgbClr val="3E231A"/>
          </a:solidFill>
          <a:latin typeface="+mn-lt"/>
          <a:ea typeface="+mn-ea"/>
          <a:cs typeface="+mn-cs"/>
          <a:sym typeface="Papyrus"/>
        </a:defRPr>
      </a:lvl4pPr>
      <a:lvl5pPr marL="2349500" indent="-469900" defTabSz="584200">
        <a:spcBef>
          <a:spcPts val="3000"/>
        </a:spcBef>
        <a:buSzPct val="25000"/>
        <a:buBlip>
          <a:blip r:embed="rId15"/>
        </a:buBlip>
        <a:defRPr sz="3800">
          <a:solidFill>
            <a:srgbClr val="3E231A"/>
          </a:solidFill>
          <a:latin typeface="+mn-lt"/>
          <a:ea typeface="+mn-ea"/>
          <a:cs typeface="+mn-cs"/>
          <a:sym typeface="Papyrus"/>
        </a:defRPr>
      </a:lvl5pPr>
      <a:lvl6pPr marL="2819400" indent="-469900" defTabSz="584200">
        <a:spcBef>
          <a:spcPts val="3000"/>
        </a:spcBef>
        <a:buSzPct val="25000"/>
        <a:buBlip>
          <a:blip r:embed="rId15"/>
        </a:buBlip>
        <a:defRPr sz="3800">
          <a:solidFill>
            <a:srgbClr val="3E231A"/>
          </a:solidFill>
          <a:latin typeface="+mn-lt"/>
          <a:ea typeface="+mn-ea"/>
          <a:cs typeface="+mn-cs"/>
          <a:sym typeface="Papyrus"/>
        </a:defRPr>
      </a:lvl6pPr>
      <a:lvl7pPr marL="3289300" indent="-469900" defTabSz="584200">
        <a:spcBef>
          <a:spcPts val="3000"/>
        </a:spcBef>
        <a:buSzPct val="25000"/>
        <a:buBlip>
          <a:blip r:embed="rId15"/>
        </a:buBlip>
        <a:defRPr sz="3800">
          <a:solidFill>
            <a:srgbClr val="3E231A"/>
          </a:solidFill>
          <a:latin typeface="+mn-lt"/>
          <a:ea typeface="+mn-ea"/>
          <a:cs typeface="+mn-cs"/>
          <a:sym typeface="Papyrus"/>
        </a:defRPr>
      </a:lvl7pPr>
      <a:lvl8pPr marL="3759200" indent="-469900" defTabSz="584200">
        <a:spcBef>
          <a:spcPts val="3000"/>
        </a:spcBef>
        <a:buSzPct val="25000"/>
        <a:buBlip>
          <a:blip r:embed="rId15"/>
        </a:buBlip>
        <a:defRPr sz="3800">
          <a:solidFill>
            <a:srgbClr val="3E231A"/>
          </a:solidFill>
          <a:latin typeface="+mn-lt"/>
          <a:ea typeface="+mn-ea"/>
          <a:cs typeface="+mn-cs"/>
          <a:sym typeface="Papyrus"/>
        </a:defRPr>
      </a:lvl8pPr>
      <a:lvl9pPr marL="4229100" indent="-469900" defTabSz="584200">
        <a:spcBef>
          <a:spcPts val="3000"/>
        </a:spcBef>
        <a:buSzPct val="25000"/>
        <a:buBlip>
          <a:blip r:embed="rId15"/>
        </a:buBlip>
        <a:defRPr sz="3800">
          <a:solidFill>
            <a:srgbClr val="3E231A"/>
          </a:solidFill>
          <a:latin typeface="+mn-lt"/>
          <a:ea typeface="+mn-ea"/>
          <a:cs typeface="+mn-cs"/>
          <a:sym typeface="Papyrus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Papyrus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Papyrus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Papyrus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Papyrus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Papyrus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Papyrus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Papyrus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Papyrus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Papyru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1270000" y="1689099"/>
            <a:ext cx="10464800" cy="3849059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6600" dirty="0" smtClean="0">
                <a:solidFill>
                  <a:srgbClr val="3E231A"/>
                </a:solidFill>
              </a:rPr>
              <a:t>10</a:t>
            </a:r>
            <a:r>
              <a:rPr lang="en-US" altLang="zh-TW" sz="6600" dirty="0" smtClean="0">
                <a:solidFill>
                  <a:srgbClr val="3E231A"/>
                </a:solidFill>
              </a:rPr>
              <a:t>6</a:t>
            </a:r>
            <a:r>
              <a:rPr lang="zh-TW" altLang="en-US" sz="6600" dirty="0" smtClean="0">
                <a:solidFill>
                  <a:srgbClr val="3E231A"/>
                </a:solidFill>
              </a:rPr>
              <a:t> </a:t>
            </a:r>
            <a:r>
              <a:rPr sz="6600" dirty="0" err="1" smtClean="0">
                <a:solidFill>
                  <a:srgbClr val="3E231A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學年度</a:t>
            </a:r>
            <a:r>
              <a:rPr lang="en-US" sz="6600" dirty="0" smtClean="0">
                <a:solidFill>
                  <a:srgbClr val="3E231A"/>
                </a:solidFill>
                <a:latin typeface="華康流隸體W5" panose="03000509000000000000" pitchFamily="65" charset="-120"/>
                <a:ea typeface="華康流隸體W5" panose="03000509000000000000" pitchFamily="65" charset="-120"/>
              </a:rPr>
              <a:t/>
            </a:r>
            <a:br>
              <a:rPr lang="en-US" sz="6600" dirty="0" smtClean="0">
                <a:solidFill>
                  <a:srgbClr val="3E231A"/>
                </a:solidFill>
                <a:latin typeface="華康流隸體W5" panose="03000509000000000000" pitchFamily="65" charset="-120"/>
                <a:ea typeface="華康流隸體W5" panose="03000509000000000000" pitchFamily="65" charset="-120"/>
              </a:rPr>
            </a:br>
            <a:r>
              <a:rPr lang="zh-TW" altLang="en-US" sz="6600" dirty="0" smtClean="0">
                <a:solidFill>
                  <a:srgbClr val="3E231A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第</a:t>
            </a:r>
            <a:r>
              <a:rPr lang="zh-TW" altLang="en-US" sz="6600" dirty="0" smtClean="0">
                <a:solidFill>
                  <a:srgbClr val="3E231A"/>
                </a:solidFill>
                <a:latin typeface="華康流隸體W5" panose="03000509000000000000" pitchFamily="65" charset="-120"/>
                <a:ea typeface="華康流隸體W5" panose="03000509000000000000" pitchFamily="65" charset="-120"/>
              </a:rPr>
              <a:t> </a:t>
            </a:r>
            <a:r>
              <a:rPr lang="en-US" altLang="zh-TW" sz="6600" dirty="0" smtClean="0">
                <a:solidFill>
                  <a:srgbClr val="462300"/>
                </a:solidFill>
              </a:rPr>
              <a:t>2</a:t>
            </a:r>
            <a:r>
              <a:rPr lang="zh-TW" altLang="en-US" sz="6600" dirty="0" smtClean="0">
                <a:solidFill>
                  <a:srgbClr val="5C4337"/>
                </a:solidFill>
              </a:rPr>
              <a:t> </a:t>
            </a:r>
            <a:r>
              <a:rPr lang="zh-TW" altLang="en-US" sz="6600" dirty="0" smtClean="0">
                <a:solidFill>
                  <a:srgbClr val="3E231A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學期</a:t>
            </a:r>
            <a:r>
              <a:rPr lang="en-US" altLang="zh-TW" sz="6600" dirty="0" smtClean="0">
                <a:solidFill>
                  <a:srgbClr val="3E231A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/>
            </a:r>
            <a:br>
              <a:rPr lang="en-US" altLang="zh-TW" sz="6600" dirty="0" smtClean="0">
                <a:solidFill>
                  <a:srgbClr val="3E231A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</a:br>
            <a:r>
              <a:rPr lang="zh-TW" altLang="en-US" sz="6600" dirty="0" smtClean="0">
                <a:solidFill>
                  <a:srgbClr val="3E231A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選</a:t>
            </a:r>
            <a:r>
              <a:rPr sz="6600" dirty="0" err="1" smtClean="0">
                <a:solidFill>
                  <a:srgbClr val="3E231A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課須知</a:t>
            </a:r>
            <a:endParaRPr sz="6600" dirty="0">
              <a:solidFill>
                <a:srgbClr val="3E231A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19" y="8387472"/>
            <a:ext cx="1517054" cy="102678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 dirty="0" err="1">
                <a:solidFill>
                  <a:srgbClr val="3E231A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注意事項</a:t>
            </a:r>
            <a:endParaRPr sz="7200" dirty="0">
              <a:solidFill>
                <a:srgbClr val="3E231A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1270000" y="1531088"/>
            <a:ext cx="10464800" cy="4292600"/>
          </a:xfrm>
          <a:prstGeom prst="rect">
            <a:avLst/>
          </a:prstGeom>
        </p:spPr>
        <p:txBody>
          <a:bodyPr/>
          <a:lstStyle/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800" dirty="0" err="1" smtClean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填寫完</a:t>
            </a:r>
            <a:r>
              <a:rPr lang="zh-TW" altLang="en-US" sz="3800" dirty="0" smtClean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 </a:t>
            </a:r>
            <a:r>
              <a:rPr lang="zh-TW" altLang="en-US" sz="3800" b="1" dirty="0" smtClean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期末課程學生意見調查</a:t>
            </a:r>
            <a:r>
              <a:rPr sz="3800" dirty="0" smtClean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，</a:t>
            </a:r>
            <a:r>
              <a:rPr sz="3800" dirty="0" err="1" smtClean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才能參與預選</a:t>
            </a:r>
            <a:r>
              <a:rPr sz="3800" dirty="0" smtClean="0">
                <a:solidFill>
                  <a:srgbClr val="3E231A"/>
                </a:solidFill>
                <a:ea typeface="華康行書體" panose="03000509000000000000" pitchFamily="65" charset="-120"/>
              </a:rPr>
              <a:t>(1～3</a:t>
            </a:r>
            <a:r>
              <a:rPr sz="3800" dirty="0" smtClean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階段</a:t>
            </a:r>
            <a:r>
              <a:rPr sz="3800" dirty="0" smtClean="0">
                <a:solidFill>
                  <a:srgbClr val="3E231A"/>
                </a:solidFill>
                <a:ea typeface="華康行書體" panose="03000509000000000000" pitchFamily="65" charset="-120"/>
              </a:rPr>
              <a:t>)</a:t>
            </a:r>
            <a:r>
              <a:rPr sz="3800" dirty="0" smtClean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。</a:t>
            </a:r>
          </a:p>
          <a:p>
            <a:pPr lvl="0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800" dirty="0" err="1" smtClean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分四階段選課</a:t>
            </a:r>
            <a:r>
              <a:rPr sz="3800" dirty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：</a:t>
            </a:r>
            <a:br>
              <a:rPr sz="3800" dirty="0">
                <a:solidFill>
                  <a:srgbClr val="3E231A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</a:br>
            <a:endParaRPr sz="3800" dirty="0">
              <a:solidFill>
                <a:srgbClr val="3E231A"/>
              </a:solidFill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  <p:graphicFrame>
        <p:nvGraphicFramePr>
          <p:cNvPr id="37" name="Table 37"/>
          <p:cNvGraphicFramePr/>
          <p:nvPr>
            <p:extLst>
              <p:ext uri="{D42A27DB-BD31-4B8C-83A1-F6EECF244321}">
                <p14:modId xmlns:p14="http://schemas.microsoft.com/office/powerpoint/2010/main" val="1864837167"/>
              </p:ext>
            </p:extLst>
          </p:nvPr>
        </p:nvGraphicFramePr>
        <p:xfrm>
          <a:off x="1284337" y="4559300"/>
          <a:ext cx="10738787" cy="4288140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7665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37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0445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840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76460"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endParaRPr sz="2000" dirty="0">
                        <a:solidFill>
                          <a:srgbClr val="3E231A"/>
                        </a:solidFill>
                      </a:endParaRPr>
                    </a:p>
                  </a:txBody>
                  <a:tcPr marL="50800" marR="50800" marT="50800" marB="50800" anchor="ctr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 gridSpan="2"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期間</a:t>
                      </a:r>
                      <a:endParaRPr sz="2400" dirty="0">
                        <a:solidFill>
                          <a:srgbClr val="3E231A"/>
                        </a:solidFill>
                        <a:latin typeface="華康行書體" panose="03000509000000000000" pitchFamily="65" charset="-120"/>
                        <a:ea typeface="華康行書體" panose="03000509000000000000" pitchFamily="65" charset="-120"/>
                      </a:endParaRPr>
                    </a:p>
                  </a:txBody>
                  <a:tcPr marL="50800" marR="50800" marT="50800" marB="50800" anchor="ctr" horzOverflow="overflow"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說明</a:t>
                      </a:r>
                      <a:endParaRPr sz="2400" dirty="0">
                        <a:solidFill>
                          <a:srgbClr val="3E231A"/>
                        </a:solidFill>
                        <a:latin typeface="華康行書體" panose="03000509000000000000" pitchFamily="65" charset="-120"/>
                        <a:ea typeface="華康行書體" panose="03000509000000000000" pitchFamily="65" charset="-120"/>
                      </a:endParaRPr>
                    </a:p>
                  </a:txBody>
                  <a:tcPr marL="50800" marR="50800" marT="50800" marB="50800" anchor="ctr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  <a:lnT w="50800">
                      <a:solidFill>
                        <a:srgbClr val="000000"/>
                      </a:solidFill>
                      <a:miter lim="400000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6460">
                <a:tc rowSpan="2"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>
                          <a:solidFill>
                            <a:srgbClr val="3E231A"/>
                          </a:solidFill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dirty="0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起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12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/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20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(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三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)</a:t>
                      </a:r>
                      <a:r>
                        <a:rPr 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09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：00</a:t>
                      </a:r>
                      <a:endParaRPr sz="2400" b="1" dirty="0">
                        <a:solidFill>
                          <a:srgbClr val="3E231A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 rowSpan="2">
                  <a:txBody>
                    <a:bodyPr/>
                    <a:lstStyle/>
                    <a:p>
                      <a:pPr marL="228600" lvl="0" indent="-228600" algn="l">
                        <a:buSzPct val="100000"/>
                        <a:buAutoNum type="arabicPeriod"/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rgbClr val="3E231A"/>
                          </a:solidFill>
                          <a:latin typeface="+mn-lt"/>
                          <a:ea typeface="華康行書體" panose="03000509000000000000" pitchFamily="65" charset="-120"/>
                        </a:rPr>
                        <a:t>超過上限：抽籤；未達下限：保留登記</a:t>
                      </a:r>
                      <a:endParaRPr sz="2400" dirty="0">
                        <a:solidFill>
                          <a:srgbClr val="3E231A"/>
                        </a:solidFill>
                        <a:latin typeface="+mn-lt"/>
                        <a:ea typeface="華康行書體" panose="03000509000000000000" pitchFamily="65" charset="-120"/>
                      </a:endParaRPr>
                    </a:p>
                    <a:p>
                      <a:pPr marL="228600" lvl="0" indent="-228600" algn="l">
                        <a:buSzPct val="100000"/>
                        <a:buAutoNum type="arabicPeriod"/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rgbClr val="3E231A"/>
                          </a:solidFill>
                          <a:latin typeface="+mn-lt"/>
                          <a:ea typeface="華康行書體" panose="03000509000000000000" pitchFamily="65" charset="-120"/>
                        </a:rPr>
                        <a:t>抽籤後才確定選到課</a:t>
                      </a:r>
                      <a:endParaRPr sz="2400" dirty="0">
                        <a:solidFill>
                          <a:srgbClr val="3E231A"/>
                        </a:solidFill>
                        <a:latin typeface="+mn-lt"/>
                        <a:ea typeface="華康行書體" panose="03000509000000000000" pitchFamily="65" charset="-120"/>
                      </a:endParaRPr>
                    </a:p>
                  </a:txBody>
                  <a:tcPr marL="50800" marR="50800" marT="50800" marB="50800" anchor="ctr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46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dirty="0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迄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12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/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24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(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日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)</a:t>
                      </a:r>
                      <a:r>
                        <a:rPr 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23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：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59</a:t>
                      </a:r>
                      <a:endParaRPr sz="2400" b="1" dirty="0">
                        <a:solidFill>
                          <a:srgbClr val="3E231A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6460">
                <a:tc rowSpan="2"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>
                          <a:solidFill>
                            <a:srgbClr val="3E231A"/>
                          </a:solidFill>
                        </a:rPr>
                        <a:t>2</a:t>
                      </a:r>
                    </a:p>
                  </a:txBody>
                  <a:tcPr marL="50800" marR="50800" marT="50800" marB="50800" anchor="ctr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dirty="0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起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12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/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25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(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一</a:t>
                      </a:r>
                      <a:r>
                        <a:rPr lang="en-US" altLang="zh-TW" sz="2400" b="1" i="0" dirty="0" smtClean="0">
                          <a:solidFill>
                            <a:srgbClr val="3E231A"/>
                          </a:solidFill>
                          <a:latin typeface="華康流線體(P)" panose="03000300000000000000" pitchFamily="66" charset="-120"/>
                          <a:ea typeface="華康流線體(P)" panose="03000300000000000000" pitchFamily="66" charset="-120"/>
                          <a:cs typeface="+mn-cs"/>
                          <a:sym typeface="Papyrus"/>
                        </a:rPr>
                        <a:t>)</a:t>
                      </a:r>
                      <a:r>
                        <a:rPr lang="zh-TW" altLang="en-US" sz="2400" b="1" i="0" dirty="0" smtClean="0">
                          <a:solidFill>
                            <a:srgbClr val="3E231A"/>
                          </a:solidFill>
                          <a:latin typeface="華康流線體(P)" panose="03000300000000000000" pitchFamily="66" charset="-120"/>
                          <a:ea typeface="華康流線體(P)" panose="03000300000000000000" pitchFamily="66" charset="-120"/>
                          <a:cs typeface="+mn-cs"/>
                          <a:sym typeface="Papyrus"/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13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：00</a:t>
                      </a:r>
                      <a:endParaRPr sz="2400" b="1" dirty="0">
                        <a:solidFill>
                          <a:srgbClr val="3E231A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 rowSpan="2">
                  <a:txBody>
                    <a:bodyPr/>
                    <a:lstStyle/>
                    <a:p>
                      <a:pPr marL="228600" lvl="0" indent="-228600" algn="l">
                        <a:buSzPct val="100000"/>
                        <a:buAutoNum type="arabicPeriod"/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rgbClr val="3E231A"/>
                          </a:solidFill>
                          <a:latin typeface="+mn-lt"/>
                          <a:ea typeface="華康行書體" panose="03000509000000000000" pitchFamily="65" charset="-120"/>
                        </a:rPr>
                        <a:t>已抽過籤的課，不再開放選課</a:t>
                      </a:r>
                      <a:endParaRPr sz="2400" dirty="0">
                        <a:solidFill>
                          <a:srgbClr val="3E231A"/>
                        </a:solidFill>
                        <a:latin typeface="+mn-lt"/>
                        <a:ea typeface="華康行書體" panose="03000509000000000000" pitchFamily="65" charset="-120"/>
                      </a:endParaRPr>
                    </a:p>
                    <a:p>
                      <a:pPr marL="228600" lvl="0" indent="-228600" algn="l">
                        <a:buSzPct val="100000"/>
                        <a:buAutoNum type="arabicPeriod"/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rgbClr val="3E231A"/>
                          </a:solidFill>
                          <a:latin typeface="+mn-lt"/>
                          <a:ea typeface="華康行書體" panose="03000509000000000000" pitchFamily="65" charset="-120"/>
                        </a:rPr>
                        <a:t>在此階段才超過上限者，剩餘名額需抽籤</a:t>
                      </a:r>
                      <a:endParaRPr sz="2400" dirty="0">
                        <a:solidFill>
                          <a:srgbClr val="3E231A"/>
                        </a:solidFill>
                        <a:latin typeface="+mn-lt"/>
                        <a:ea typeface="華康行書體" panose="03000509000000000000" pitchFamily="65" charset="-120"/>
                      </a:endParaRPr>
                    </a:p>
                  </a:txBody>
                  <a:tcPr marL="50800" marR="50800" marT="50800" marB="50800" anchor="ctr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646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dirty="0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迄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12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/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28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(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四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)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12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：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00</a:t>
                      </a:r>
                      <a:endParaRPr sz="2400" b="1" dirty="0">
                        <a:solidFill>
                          <a:srgbClr val="3E231A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6460">
                <a:tc rowSpan="2"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>
                          <a:solidFill>
                            <a:srgbClr val="3E231A"/>
                          </a:solidFill>
                        </a:rPr>
                        <a:t>3</a:t>
                      </a:r>
                    </a:p>
                  </a:txBody>
                  <a:tcPr marL="50800" marR="50800" marT="50800" marB="50800" anchor="ctr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dirty="0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起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1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/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30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(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二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)</a:t>
                      </a:r>
                      <a:r>
                        <a:rPr 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09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：00</a:t>
                      </a:r>
                      <a:endParaRPr sz="2400" b="1" dirty="0">
                        <a:solidFill>
                          <a:srgbClr val="3E231A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 rowSpan="2">
                  <a:txBody>
                    <a:bodyPr/>
                    <a:lstStyle/>
                    <a:p>
                      <a:pPr marL="0" lvl="0" indent="0" algn="l">
                        <a:buSzPct val="100000"/>
                        <a:buNone/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zh-TW" altLang="en-US" sz="2400" dirty="0" smtClean="0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無論達下限與否，皆保留該課程</a:t>
                      </a:r>
                    </a:p>
                  </a:txBody>
                  <a:tcPr marL="50800" marR="50800" marT="50800" marB="50800" anchor="ctr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646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dirty="0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迄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2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/</a:t>
                      </a:r>
                      <a:r>
                        <a:rPr lang="en-US" sz="2400" b="1" dirty="0" smtClean="0">
                          <a:solidFill>
                            <a:srgbClr val="3E231A"/>
                          </a:solidFill>
                        </a:rPr>
                        <a:t>0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1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(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四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)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12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：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00</a:t>
                      </a:r>
                      <a:endParaRPr sz="2400" b="1" dirty="0">
                        <a:solidFill>
                          <a:srgbClr val="3E231A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6460">
                <a:tc rowSpan="2"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>
                          <a:solidFill>
                            <a:srgbClr val="3E231A"/>
                          </a:solidFill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50800">
                      <a:solidFill>
                        <a:srgbClr val="000000"/>
                      </a:solidFill>
                      <a:miter lim="400000"/>
                    </a:lnL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dirty="0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起</a:t>
                      </a:r>
                    </a:p>
                  </a:txBody>
                  <a:tcPr marL="50800" marR="50800" marT="50800" marB="50800" anchor="ctr" horzOverflow="overflow"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2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/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26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(</a:t>
                      </a:r>
                      <a:r>
                        <a:rPr lang="zh-TW" altLang="en-US" sz="2400" b="1" i="0" dirty="0" smtClean="0">
                          <a:solidFill>
                            <a:srgbClr val="3E231A"/>
                          </a:solidFill>
                          <a:latin typeface="華康流線體(P)" panose="03000300000000000000" pitchFamily="66" charset="-120"/>
                          <a:ea typeface="華康流線體(P)" panose="03000300000000000000" pitchFamily="66" charset="-120"/>
                          <a:cs typeface="+mn-cs"/>
                          <a:sym typeface="Papyrus"/>
                        </a:rPr>
                        <a:t>ㄧ</a:t>
                      </a:r>
                      <a:r>
                        <a:rPr lang="en-US" altLang="zh-TW" sz="2400" b="1" smtClean="0">
                          <a:solidFill>
                            <a:srgbClr val="3E231A"/>
                          </a:solidFill>
                        </a:rPr>
                        <a:t>)</a:t>
                      </a:r>
                      <a:r>
                        <a:rPr sz="2400" b="1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smtClean="0">
                          <a:solidFill>
                            <a:srgbClr val="3E231A"/>
                          </a:solidFill>
                        </a:rPr>
                        <a:t>13</a:t>
                      </a:r>
                      <a:r>
                        <a:rPr sz="2400" b="1" smtClean="0">
                          <a:solidFill>
                            <a:srgbClr val="3E231A"/>
                          </a:solidFill>
                        </a:rPr>
                        <a:t>：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0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0</a:t>
                      </a:r>
                      <a:endParaRPr sz="2400" b="1" dirty="0">
                        <a:solidFill>
                          <a:srgbClr val="3E231A"/>
                        </a:solidFill>
                      </a:endParaRPr>
                    </a:p>
                  </a:txBody>
                  <a:tcPr marL="50800" marR="50800" marT="50800" marB="50800" anchor="ctr" horzOverflow="overflow"/>
                </a:tc>
                <a:tc rowSpan="2">
                  <a:txBody>
                    <a:bodyPr/>
                    <a:lstStyle/>
                    <a:p>
                      <a:pPr lvl="0" algn="l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可加退選階段，本階段才能退選</a:t>
                      </a:r>
                      <a:endParaRPr sz="2400" dirty="0">
                        <a:solidFill>
                          <a:srgbClr val="3E231A"/>
                        </a:solidFill>
                        <a:latin typeface="華康行書體" panose="03000509000000000000" pitchFamily="65" charset="-120"/>
                        <a:ea typeface="華康行書體" panose="03000509000000000000" pitchFamily="65" charset="-120"/>
                      </a:endParaRPr>
                    </a:p>
                  </a:txBody>
                  <a:tcPr marL="50800" marR="50800" marT="50800" marB="50800" anchor="ctr" horzOverflow="overflow">
                    <a:lnR w="50800">
                      <a:solidFill>
                        <a:srgbClr val="000000"/>
                      </a:solidFill>
                      <a:miter lim="400000"/>
                    </a:lnR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6460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sz="2000" dirty="0">
                          <a:solidFill>
                            <a:srgbClr val="3E231A"/>
                          </a:solidFill>
                          <a:latin typeface="華康行書體" panose="03000509000000000000" pitchFamily="65" charset="-120"/>
                          <a:ea typeface="華康行書體" panose="03000509000000000000" pitchFamily="65" charset="-120"/>
                        </a:rPr>
                        <a:t>迄</a:t>
                      </a:r>
                    </a:p>
                  </a:txBody>
                  <a:tcPr marL="50800" marR="50800" marT="50800" marB="50800" anchor="ctr" horzOverflow="overflow"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>
                          <a:solidFill>
                            <a:srgbClr val="000000"/>
                          </a:solidFill>
                        </a:defRPr>
                      </a:pPr>
                      <a:r>
                        <a:rPr lang="en-US" sz="2400" b="1" dirty="0" smtClean="0">
                          <a:solidFill>
                            <a:srgbClr val="3E231A"/>
                          </a:solidFill>
                        </a:rPr>
                        <a:t>3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/</a:t>
                      </a:r>
                      <a:r>
                        <a:rPr lang="en-US" sz="2400" b="1" dirty="0" smtClean="0">
                          <a:solidFill>
                            <a:srgbClr val="3E231A"/>
                          </a:solidFill>
                        </a:rPr>
                        <a:t>04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(</a:t>
                      </a:r>
                      <a:r>
                        <a:rPr lang="zh-TW" altLang="en-US" sz="2400" b="1" i="0" dirty="0" smtClean="0">
                          <a:solidFill>
                            <a:srgbClr val="3E231A"/>
                          </a:solidFill>
                          <a:latin typeface="華康流線體(P)" panose="03000300000000000000" pitchFamily="66" charset="-120"/>
                          <a:ea typeface="華康流線體(P)" panose="03000300000000000000" pitchFamily="66" charset="-120"/>
                          <a:cs typeface="+mn-cs"/>
                          <a:sym typeface="Papyrus"/>
                        </a:rPr>
                        <a:t>日</a:t>
                      </a:r>
                      <a:r>
                        <a:rPr lang="en-US" altLang="zh-TW" sz="2400" b="1" dirty="0" smtClean="0">
                          <a:solidFill>
                            <a:srgbClr val="3E231A"/>
                          </a:solidFill>
                        </a:rPr>
                        <a:t>)</a:t>
                      </a:r>
                      <a:r>
                        <a:rPr lang="zh-TW" altLang="en-US"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sz="2400" b="1" dirty="0" smtClean="0">
                          <a:solidFill>
                            <a:srgbClr val="3E231A"/>
                          </a:solidFill>
                        </a:rPr>
                        <a:t> </a:t>
                      </a:r>
                      <a:r>
                        <a:rPr sz="2400" b="1" dirty="0">
                          <a:solidFill>
                            <a:srgbClr val="3E231A"/>
                          </a:solidFill>
                        </a:rPr>
                        <a:t>23：59</a:t>
                      </a:r>
                    </a:p>
                  </a:txBody>
                  <a:tcPr marL="50800" marR="50800" marT="50800" marB="50800" anchor="ctr" horzOverflow="overflow">
                    <a:lnB w="50800">
                      <a:solidFill>
                        <a:srgbClr val="000000"/>
                      </a:solidFill>
                      <a:miter lim="400000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19" y="8387472"/>
            <a:ext cx="1517054" cy="102678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 dirty="0" err="1">
                <a:solidFill>
                  <a:srgbClr val="3E231A"/>
                </a:solidFill>
                <a:latin typeface="華康行楷體W5" panose="03000509000000000000" pitchFamily="65" charset="-120"/>
                <a:ea typeface="華康行楷體W5" panose="03000509000000000000" pitchFamily="65" charset="-120"/>
              </a:rPr>
              <a:t>極重要事項</a:t>
            </a:r>
            <a:endParaRPr sz="7200" dirty="0">
              <a:solidFill>
                <a:srgbClr val="3E231A"/>
              </a:solidFill>
              <a:latin typeface="華康行楷體W5" panose="03000509000000000000" pitchFamily="65" charset="-120"/>
              <a:ea typeface="華康行楷體W5" panose="03000509000000000000" pitchFamily="65" charset="-120"/>
            </a:endParaRP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959446" y="2358272"/>
            <a:ext cx="11136184" cy="603009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57199" lvl="0" indent="-457199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4000" dirty="0" err="1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務必記得自己這學期選的課</a:t>
            </a:r>
            <a:r>
              <a:rPr sz="4000" dirty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！</a:t>
            </a:r>
          </a:p>
          <a:p>
            <a:pPr marL="457199" lvl="0" indent="-457199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4000" dirty="0" err="1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務必記得要在時程內選課完畢</a:t>
            </a:r>
            <a:r>
              <a:rPr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！</a:t>
            </a:r>
            <a:endParaRPr lang="en-US" sz="4000" dirty="0" smtClean="0">
              <a:solidFill>
                <a:schemeClr val="tx2">
                  <a:lumMod val="50000"/>
                </a:schemeClr>
              </a:solidFill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457199" lvl="0" indent="-457199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「選課成功」僅在加退選階段</a:t>
            </a:r>
            <a:r>
              <a:rPr lang="en-US" altLang="zh-TW" sz="4000" dirty="0" smtClean="0">
                <a:solidFill>
                  <a:srgbClr val="FF0000"/>
                </a:solidFill>
                <a:ea typeface="華康行書體" panose="03000509000000000000" pitchFamily="65" charset="-120"/>
              </a:rPr>
              <a:t>(4)</a:t>
            </a: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才能退選</a:t>
            </a:r>
            <a:endParaRPr lang="en-US" altLang="zh-TW" sz="4000" dirty="0" smtClean="0">
              <a:solidFill>
                <a:schemeClr val="tx2">
                  <a:lumMod val="50000"/>
                </a:schemeClr>
              </a:solidFill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457199" lvl="0" indent="-457199"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「選課尚未成功」皆可調整</a:t>
            </a:r>
            <a:endParaRPr lang="en-US" altLang="zh-TW" sz="4000" dirty="0" smtClean="0">
              <a:solidFill>
                <a:schemeClr val="tx2">
                  <a:lumMod val="50000"/>
                </a:schemeClr>
              </a:solidFill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457199" indent="-457199">
              <a:defRPr sz="1800">
                <a:solidFill>
                  <a:srgbClr val="000000"/>
                </a:solidFill>
              </a:defRPr>
            </a:pP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『</a:t>
            </a:r>
            <a:r>
              <a:rPr lang="zh-TW" altLang="en-US" sz="4000" dirty="0" smtClean="0">
                <a:solidFill>
                  <a:srgbClr val="FF0000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輔助與另類療法</a:t>
            </a: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』</a:t>
            </a: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、</a:t>
            </a:r>
            <a:r>
              <a:rPr lang="en-US" altLang="zh-TW" sz="4000" dirty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 </a:t>
            </a: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『</a:t>
            </a:r>
            <a:r>
              <a:rPr lang="zh-TW" altLang="en-US" sz="4000" dirty="0" smtClean="0">
                <a:solidFill>
                  <a:srgbClr val="FF0000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生死教育</a:t>
            </a: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』</a:t>
            </a: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為</a:t>
            </a: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/>
            </a:r>
            <a:b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</a:b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    </a:t>
            </a:r>
            <a:r>
              <a:rPr lang="zh-TW" altLang="en-US" sz="4000" dirty="0" smtClean="0">
                <a:solidFill>
                  <a:srgbClr val="0000FF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必須選修，請一定要選，謝謝。</a:t>
            </a:r>
            <a:endParaRPr lang="en-US" altLang="zh-TW" sz="4000" dirty="0" smtClean="0">
              <a:solidFill>
                <a:srgbClr val="0000FF"/>
              </a:solidFill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  <a:p>
            <a:pPr marL="457199" indent="-457199">
              <a:defRPr sz="1800">
                <a:solidFill>
                  <a:srgbClr val="000000"/>
                </a:solidFill>
              </a:defRPr>
            </a:pP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『</a:t>
            </a:r>
            <a:r>
              <a:rPr lang="zh-TW" altLang="en-US" sz="4000" dirty="0" smtClean="0">
                <a:solidFill>
                  <a:srgbClr val="FF0000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長期照護</a:t>
            </a: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』</a:t>
            </a:r>
            <a:r>
              <a:rPr lang="zh-TW" altLang="en-US" sz="4000" dirty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、</a:t>
            </a:r>
            <a:r>
              <a:rPr lang="en-US" altLang="zh-TW" sz="4000" dirty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 </a:t>
            </a: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『</a:t>
            </a:r>
            <a:r>
              <a:rPr lang="zh-TW" altLang="en-US" sz="4000" dirty="0" smtClean="0">
                <a:solidFill>
                  <a:srgbClr val="FF0000"/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老人護理學</a:t>
            </a:r>
            <a:r>
              <a:rPr lang="en-US" altLang="zh-TW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』</a:t>
            </a:r>
            <a:r>
              <a:rPr lang="zh-TW" altLang="en-US" sz="4000" dirty="0" smtClean="0">
                <a:solidFill>
                  <a:schemeClr val="tx2">
                    <a:lumMod val="50000"/>
                  </a:schemeClr>
                </a:solidFill>
                <a:latin typeface="華康行書體" panose="03000509000000000000" pitchFamily="65" charset="-120"/>
                <a:ea typeface="華康行書體" panose="03000509000000000000" pitchFamily="65" charset="-120"/>
              </a:rPr>
              <a:t>為自由選擇。</a:t>
            </a:r>
            <a:endParaRPr lang="en-US" altLang="zh-TW" sz="4000" dirty="0" smtClean="0">
              <a:solidFill>
                <a:srgbClr val="0000FF"/>
              </a:solidFill>
              <a:latin typeface="華康行書體" panose="03000509000000000000" pitchFamily="65" charset="-120"/>
              <a:ea typeface="華康行書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19" y="8387472"/>
            <a:ext cx="1517054" cy="102678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 dirty="0">
                <a:solidFill>
                  <a:srgbClr val="3E231A"/>
                </a:solidFill>
              </a:rPr>
              <a:t>Q &amp; A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19" y="8387472"/>
            <a:ext cx="1517054" cy="102678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560985" y="2474697"/>
            <a:ext cx="98828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6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三階段</a:t>
            </a:r>
            <a:r>
              <a:rPr lang="zh-TW" altLang="en-US" sz="72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預選</a:t>
            </a:r>
            <a:r>
              <a:rPr lang="zh-TW" altLang="en-US" sz="72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，</a:t>
            </a:r>
            <a:r>
              <a:rPr lang="zh-TW" altLang="en-US" sz="6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超額比</a:t>
            </a:r>
            <a:r>
              <a:rPr lang="zh-TW" altLang="en-US" sz="72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抽籤</a:t>
            </a:r>
            <a:endParaRPr lang="zh-TW" altLang="en-US" sz="72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61785" y="5910302"/>
            <a:ext cx="988123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6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早落袋為</a:t>
            </a:r>
            <a:r>
              <a:rPr lang="zh-TW" altLang="en-US" sz="72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安</a:t>
            </a:r>
            <a:r>
              <a:rPr lang="zh-TW" altLang="en-US" sz="72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，</a:t>
            </a:r>
            <a:r>
              <a:rPr lang="zh-TW" altLang="en-US" sz="66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靜待</a:t>
            </a:r>
            <a:r>
              <a:rPr lang="zh-TW" altLang="en-US" sz="7200" b="1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華康古印體" panose="03010509000000000000" pitchFamily="65" charset="-120"/>
                <a:ea typeface="華康古印體" panose="03010509000000000000" pitchFamily="65" charset="-120"/>
              </a:rPr>
              <a:t>加退選</a:t>
            </a:r>
            <a:endParaRPr lang="zh-TW" altLang="en-US" sz="72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華康古印體" panose="03010509000000000000" pitchFamily="65" charset="-120"/>
              <a:ea typeface="華康古印體" panose="03010509000000000000" pitchFamily="65" charset="-12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3.07292E-6 L 0 3.07292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4.6875E-7 L 0 -4.6875E-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8800" dirty="0">
                <a:solidFill>
                  <a:srgbClr val="3E231A"/>
                </a:solidFill>
              </a:rPr>
              <a:t>Thank you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873" y="5125288"/>
            <a:ext cx="1517054" cy="102678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Parchment">
  <a:themeElements>
    <a:clrScheme name="Parchment">
      <a:dk1>
        <a:srgbClr val="3E231A"/>
      </a:dk1>
      <a:lt1>
        <a:srgbClr val="24383E"/>
      </a:lt1>
      <a:dk2>
        <a:srgbClr val="5C5E5F"/>
      </a:dk2>
      <a:lt2>
        <a:srgbClr val="CBCBCB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Papyrus"/>
        <a:ea typeface="Papyrus"/>
        <a:cs typeface="Papyrus"/>
      </a:majorFont>
      <a:minorFont>
        <a:latin typeface="Papyrus"/>
        <a:ea typeface="Papyrus"/>
        <a:cs typeface="Papyrus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25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762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3E231A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archment">
  <a:themeElements>
    <a:clrScheme name="Parchment">
      <a:dk1>
        <a:srgbClr val="000000"/>
      </a:dk1>
      <a:lt1>
        <a:srgbClr val="FFFFFF"/>
      </a:lt1>
      <a:dk2>
        <a:srgbClr val="5C5E5F"/>
      </a:dk2>
      <a:lt2>
        <a:srgbClr val="CBCBCB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Papyrus"/>
        <a:ea typeface="Papyrus"/>
        <a:cs typeface="Papyrus"/>
      </a:majorFont>
      <a:minorFont>
        <a:latin typeface="Papyrus"/>
        <a:ea typeface="Papyrus"/>
        <a:cs typeface="Papyrus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25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762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3E231A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191</Words>
  <Application>Microsoft Office PowerPoint</Application>
  <PresentationFormat>自訂</PresentationFormat>
  <Paragraphs>43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5" baseType="lpstr">
      <vt:lpstr>Helvetica Neue</vt:lpstr>
      <vt:lpstr>華康古印體</vt:lpstr>
      <vt:lpstr>華康行書體</vt:lpstr>
      <vt:lpstr>華康行楷體W5</vt:lpstr>
      <vt:lpstr>華康流線體(P)</vt:lpstr>
      <vt:lpstr>華康流隸體W5</vt:lpstr>
      <vt:lpstr>新細明體</vt:lpstr>
      <vt:lpstr>Calibri</vt:lpstr>
      <vt:lpstr>Papyrus</vt:lpstr>
      <vt:lpstr>Parchment</vt:lpstr>
      <vt:lpstr>106 學年度 第 2 學期 選課須知</vt:lpstr>
      <vt:lpstr>注意事項</vt:lpstr>
      <vt:lpstr>極重要事項</vt:lpstr>
      <vt:lpstr>Q &amp; A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104學年度選課須知</dc:title>
  <dc:creator>user</dc:creator>
  <cp:lastModifiedBy>user</cp:lastModifiedBy>
  <cp:revision>21</cp:revision>
  <cp:lastPrinted>2017-12-11T06:21:18Z</cp:lastPrinted>
  <dcterms:modified xsi:type="dcterms:W3CDTF">2017-12-13T00:15:27Z</dcterms:modified>
</cp:coreProperties>
</file>